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9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64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172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59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36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33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600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637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54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1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08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35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64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7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96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D47D57-53D4-4140-B289-A969DCB2CC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43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29A17-7CE5-ECF6-61E8-0A2D85B7B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s-ES" sz="4000" dirty="0"/>
              <a:t>Entrenamiento con el </a:t>
            </a:r>
            <a:r>
              <a:rPr lang="es-ES" sz="4000" dirty="0" err="1"/>
              <a:t>toolchain</a:t>
            </a:r>
            <a:r>
              <a:rPr lang="es-ES" sz="4000" dirty="0"/>
              <a:t> de GNU</a:t>
            </a:r>
            <a:br>
              <a:rPr lang="es-ES" sz="4000" dirty="0"/>
            </a:br>
            <a:r>
              <a:rPr lang="es-ES" sz="4000" dirty="0"/>
              <a:t> y QEMU para sistemas empotrados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A6DBE-6A87-5B3A-EC8F-0E0D3E203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1293" y="5544127"/>
            <a:ext cx="4198834" cy="48285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César San Blas &amp; Lucas Serrano</a:t>
            </a:r>
          </a:p>
        </p:txBody>
      </p:sp>
    </p:spTree>
    <p:extLst>
      <p:ext uri="{BB962C8B-B14F-4D97-AF65-F5344CB8AC3E}">
        <p14:creationId xmlns:p14="http://schemas.microsoft.com/office/powerpoint/2010/main" val="288105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8994784" y="2090126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Valor hash </a:t>
            </a:r>
          </a:p>
          <a:p>
            <a:pPr algn="ctr"/>
            <a:r>
              <a:rPr lang="es-ES" dirty="0"/>
              <a:t>en MD5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7A2061-4ED4-AEEC-0B74-B1DA2272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98935"/>
            <a:ext cx="7396718" cy="11289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B14928-F227-CF5F-FED9-FE0254A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19" y="3322694"/>
            <a:ext cx="6420455" cy="3105284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8827722" y="4589439"/>
            <a:ext cx="2439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Visualización de los archivos extraídos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47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8827723" y="1951671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Dirección de la información codificada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8688772" y="4771072"/>
            <a:ext cx="2717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r>
              <a:rPr lang="es-ES" dirty="0"/>
              <a:t> para extraer y </a:t>
            </a:r>
            <a:r>
              <a:rPr lang="es-ES" dirty="0" err="1"/>
              <a:t>xxd</a:t>
            </a:r>
            <a:r>
              <a:rPr lang="es-ES" dirty="0"/>
              <a:t> para visualizar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2AE1-0384-7F42-F29A-E0A411F5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4" y="1822271"/>
            <a:ext cx="7297168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D007E-E2AE-7E35-4FCC-7A7411019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"/>
          <a:stretch/>
        </p:blipFill>
        <p:spPr bwMode="auto">
          <a:xfrm>
            <a:off x="594632" y="4229790"/>
            <a:ext cx="7510552" cy="854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F141C-23D8-E967-DD95-74832F09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4" y="2436101"/>
            <a:ext cx="7298008" cy="50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C3096-B244-48AD-5876-7AEB12DBD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5" y="5206994"/>
            <a:ext cx="7408966" cy="89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A68F1-7C26-D6C7-F2FD-C8E60E740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32" y="3292730"/>
            <a:ext cx="7510552" cy="435407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42078D77-623F-353A-6E21-4E9B77448088}"/>
              </a:ext>
            </a:extLst>
          </p:cNvPr>
          <p:cNvSpPr txBox="1"/>
          <p:nvPr/>
        </p:nvSpPr>
        <p:spPr>
          <a:xfrm>
            <a:off x="8343843" y="3335757"/>
            <a:ext cx="340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Binario LST </a:t>
            </a:r>
            <a:r>
              <a:rPr lang="es-ES" dirty="0">
                <a:sym typeface="Wingdings" panose="05000000000000000000" pitchFamily="2" charset="2"/>
              </a:rPr>
              <a:t> Little </a:t>
            </a:r>
            <a:r>
              <a:rPr lang="es-ES" dirty="0" err="1">
                <a:sym typeface="Wingdings" panose="05000000000000000000" pitchFamily="2" charset="2"/>
              </a:rPr>
              <a:t>endianess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72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8" name="CuadroTexto 11">
            <a:extLst>
              <a:ext uri="{FF2B5EF4-FFF2-40B4-BE49-F238E27FC236}">
                <a16:creationId xmlns:a16="http://schemas.microsoft.com/office/drawing/2014/main" id="{560D6C39-2748-1A30-87CC-64388823AF45}"/>
              </a:ext>
            </a:extLst>
          </p:cNvPr>
          <p:cNvSpPr txBox="1"/>
          <p:nvPr/>
        </p:nvSpPr>
        <p:spPr>
          <a:xfrm>
            <a:off x="8995098" y="2223175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Desensamblar </a:t>
            </a:r>
          </a:p>
          <a:p>
            <a:pPr algn="ctr"/>
            <a:r>
              <a:rPr lang="es-ES" dirty="0"/>
              <a:t>con </a:t>
            </a:r>
            <a:r>
              <a:rPr lang="es-ES" dirty="0" err="1"/>
              <a:t>objdump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9" name="Picture 18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9B81F1E4-2B7A-AFD2-5A7C-DA1AD3D5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69" y="3650412"/>
            <a:ext cx="6544067" cy="2205443"/>
          </a:xfrm>
          <a:prstGeom prst="rect">
            <a:avLst/>
          </a:prstGeom>
        </p:spPr>
      </p:pic>
      <p:pic>
        <p:nvPicPr>
          <p:cNvPr id="20" name="Picture 19" descr="A computer screen with text&#10;&#10;Description automatically generated">
            <a:extLst>
              <a:ext uri="{FF2B5EF4-FFF2-40B4-BE49-F238E27FC236}">
                <a16:creationId xmlns:a16="http://schemas.microsoft.com/office/drawing/2014/main" id="{EAF7D718-12F3-0263-C6EB-1912089B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"/>
          <a:stretch/>
        </p:blipFill>
        <p:spPr bwMode="auto">
          <a:xfrm>
            <a:off x="1226069" y="2037959"/>
            <a:ext cx="7009531" cy="1169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CuadroTexto 11">
            <a:extLst>
              <a:ext uri="{FF2B5EF4-FFF2-40B4-BE49-F238E27FC236}">
                <a16:creationId xmlns:a16="http://schemas.microsoft.com/office/drawing/2014/main" id="{AA3AB620-9231-72A5-1501-F5B42BFD3F5C}"/>
              </a:ext>
            </a:extLst>
          </p:cNvPr>
          <p:cNvSpPr txBox="1"/>
          <p:nvPr/>
        </p:nvSpPr>
        <p:spPr>
          <a:xfrm>
            <a:off x="8737600" y="4343629"/>
            <a:ext cx="295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Segunda instrucción: </a:t>
            </a:r>
            <a:r>
              <a:rPr lang="es-ES" dirty="0" err="1"/>
              <a:t>add</a:t>
            </a:r>
            <a:endParaRPr lang="es-ES" dirty="0"/>
          </a:p>
          <a:p>
            <a:r>
              <a:rPr lang="es-ES" dirty="0"/>
              <a:t>Codificación </a:t>
            </a:r>
            <a:r>
              <a:rPr lang="es-ES" dirty="0" err="1"/>
              <a:t>hex</a:t>
            </a:r>
            <a:r>
              <a:rPr lang="es-ES" dirty="0"/>
              <a:t>: e28db004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024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30EF8-6178-88E8-DEE1-73FAA33D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36" y="2592878"/>
            <a:ext cx="6738177" cy="196504"/>
          </a:xfrm>
          <a:prstGeom prst="rect">
            <a:avLst/>
          </a:prstGeom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2583941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1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7719359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2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CD6B6-3B50-D728-D092-0B7FD68A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56" y="3547318"/>
            <a:ext cx="5400040" cy="47180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11571D-446D-4DE4-67D7-BDE50389E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2"/>
          <a:stretch/>
        </p:blipFill>
        <p:spPr bwMode="auto">
          <a:xfrm>
            <a:off x="7310673" y="4328598"/>
            <a:ext cx="3653689" cy="740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22F1C-265B-5230-33E5-7C55F9FB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1" y="5673797"/>
            <a:ext cx="6709203" cy="3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</a:t>
            </a:r>
          </a:p>
        </p:txBody>
      </p:sp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8602973" y="1809929"/>
            <a:ext cx="3335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Generar binarios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9050854" y="2892586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</a:t>
            </a:r>
          </a:p>
          <a:p>
            <a:pPr algn="ctr"/>
            <a:r>
              <a:rPr lang="es-ES" dirty="0"/>
              <a:t>ejecutable base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Picture 9" descr="A computer screen shot of numbers&#10;&#10;Description automatically generated">
            <a:extLst>
              <a:ext uri="{FF2B5EF4-FFF2-40B4-BE49-F238E27FC236}">
                <a16:creationId xmlns:a16="http://schemas.microsoft.com/office/drawing/2014/main" id="{64CA8FDE-504A-0795-3F3A-2A85A802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0" y="2753657"/>
            <a:ext cx="7717735" cy="877593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FE20889-3A50-B079-A5E1-CAA4EDF0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3926337"/>
            <a:ext cx="7717735" cy="874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FA8E0-32B7-4974-B803-A4A71011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10" y="5352217"/>
            <a:ext cx="7717735" cy="630738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62056837-F4DC-9B65-16E5-0F3031CD3DB4}"/>
              </a:ext>
            </a:extLst>
          </p:cNvPr>
          <p:cNvSpPr txBox="1"/>
          <p:nvPr/>
        </p:nvSpPr>
        <p:spPr>
          <a:xfrm>
            <a:off x="8757692" y="3956002"/>
            <a:ext cx="318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ejecutable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2CD747BE-6681-792D-0A1B-A8AEC9D754C4}"/>
              </a:ext>
            </a:extLst>
          </p:cNvPr>
          <p:cNvSpPr txBox="1"/>
          <p:nvPr/>
        </p:nvSpPr>
        <p:spPr>
          <a:xfrm>
            <a:off x="8757692" y="5352217"/>
            <a:ext cx="318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Tamaño de cada programa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7503E4-7A7D-0671-BDED-E58BAC8880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 bwMode="auto">
          <a:xfrm>
            <a:off x="415610" y="2016667"/>
            <a:ext cx="7782390" cy="228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8D459F52-53C3-9328-FC7C-9A61766F2C63}"/>
              </a:ext>
            </a:extLst>
          </p:cNvPr>
          <p:cNvSpPr txBox="1"/>
          <p:nvPr/>
        </p:nvSpPr>
        <p:spPr>
          <a:xfrm>
            <a:off x="9050854" y="3597149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42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10" y="2604655"/>
            <a:ext cx="10353762" cy="970450"/>
          </a:xfrm>
        </p:spPr>
        <p:txBody>
          <a:bodyPr>
            <a:noAutofit/>
          </a:bodyPr>
          <a:lstStyle/>
          <a:p>
            <a:r>
              <a:rPr lang="es-ES" sz="4800" dirty="0"/>
              <a:t>GRACIAS POR </a:t>
            </a:r>
            <a:br>
              <a:rPr lang="es-ES" sz="4800" dirty="0"/>
            </a:br>
            <a:r>
              <a:rPr lang="es-ES" sz="4800" dirty="0"/>
              <a:t>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16358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A258B-BB67-8FC8-4280-74C23D21DA74}"/>
              </a:ext>
            </a:extLst>
          </p:cNvPr>
          <p:cNvSpPr txBox="1"/>
          <p:nvPr/>
        </p:nvSpPr>
        <p:spPr>
          <a:xfrm>
            <a:off x="913795" y="1979970"/>
            <a:ext cx="535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- </a:t>
            </a:r>
            <a:r>
              <a:rPr lang="es-ES" u="sng" dirty="0"/>
              <a:t>Dan información</a:t>
            </a:r>
            <a:r>
              <a:rPr lang="es-ES" dirty="0"/>
              <a:t>:  </a:t>
            </a:r>
            <a:r>
              <a:rPr lang="es-ES" dirty="0" err="1"/>
              <a:t>man</a:t>
            </a:r>
            <a:r>
              <a:rPr lang="es-ES" dirty="0"/>
              <a:t>, file, md5sum, </a:t>
            </a:r>
            <a:r>
              <a:rPr lang="es-ES" dirty="0" err="1"/>
              <a:t>df</a:t>
            </a:r>
            <a:r>
              <a:rPr lang="es-ES" dirty="0"/>
              <a:t>…</a:t>
            </a:r>
          </a:p>
          <a:p>
            <a:r>
              <a:rPr lang="es-ES" dirty="0"/>
              <a:t>- </a:t>
            </a:r>
            <a:r>
              <a:rPr lang="es-ES" u="sng" dirty="0"/>
              <a:t>Tratan un ejecutable</a:t>
            </a:r>
            <a:r>
              <a:rPr lang="es-ES" dirty="0"/>
              <a:t>: </a:t>
            </a:r>
            <a:r>
              <a:rPr lang="es-ES" dirty="0" err="1"/>
              <a:t>objdump</a:t>
            </a:r>
            <a:r>
              <a:rPr lang="es-ES" dirty="0"/>
              <a:t>, </a:t>
            </a:r>
            <a:r>
              <a:rPr lang="es-ES" dirty="0" err="1"/>
              <a:t>size</a:t>
            </a:r>
            <a:r>
              <a:rPr lang="es-ES" dirty="0"/>
              <a:t>, </a:t>
            </a:r>
            <a:r>
              <a:rPr lang="es-ES" dirty="0" err="1"/>
              <a:t>strip</a:t>
            </a:r>
            <a:r>
              <a:rPr lang="es-ES" dirty="0"/>
              <a:t>, grep…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666D47-E20B-43E3-DF95-2CC8AFDC9C34}"/>
              </a:ext>
            </a:extLst>
          </p:cNvPr>
          <p:cNvSpPr txBox="1"/>
          <p:nvPr/>
        </p:nvSpPr>
        <p:spPr>
          <a:xfrm>
            <a:off x="913795" y="3244334"/>
            <a:ext cx="53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Secciones archivo ELF: .</a:t>
            </a:r>
            <a:r>
              <a:rPr lang="es-ES" dirty="0" err="1"/>
              <a:t>bss</a:t>
            </a:r>
            <a:r>
              <a:rPr lang="es-ES" dirty="0"/>
              <a:t>, .</a:t>
            </a:r>
            <a:r>
              <a:rPr lang="es-ES" dirty="0" err="1"/>
              <a:t>rodata</a:t>
            </a:r>
            <a:r>
              <a:rPr lang="es-ES" dirty="0"/>
              <a:t>, .data, .</a:t>
            </a:r>
            <a:r>
              <a:rPr lang="es-ES" dirty="0" err="1"/>
              <a:t>text</a:t>
            </a:r>
            <a:r>
              <a:rPr lang="es-ES" dirty="0"/>
              <a:t>…</a:t>
            </a:r>
          </a:p>
        </p:txBody>
      </p:sp>
      <p:pic>
        <p:nvPicPr>
          <p:cNvPr id="7" name="Imagen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F21453-33D4-DA64-3B0B-03B986E3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 bwMode="auto">
          <a:xfrm>
            <a:off x="1594750" y="4416365"/>
            <a:ext cx="8991852" cy="1754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E5A013F-3DA8-9D7F-05FB-CFFF9E49B2F0}"/>
              </a:ext>
            </a:extLst>
          </p:cNvPr>
          <p:cNvSpPr txBox="1"/>
          <p:nvPr/>
        </p:nvSpPr>
        <p:spPr>
          <a:xfrm>
            <a:off x="6793908" y="2228671"/>
            <a:ext cx="5212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Gestión de memoria:</a:t>
            </a:r>
          </a:p>
          <a:p>
            <a:r>
              <a:rPr lang="es-ES" u="sng" dirty="0" err="1"/>
              <a:t>Stack</a:t>
            </a:r>
            <a:r>
              <a:rPr lang="es-ES" dirty="0"/>
              <a:t>: funciones, variables locales…</a:t>
            </a:r>
          </a:p>
          <a:p>
            <a:endParaRPr lang="es-ES" dirty="0"/>
          </a:p>
          <a:p>
            <a:r>
              <a:rPr lang="es-ES" u="sng" dirty="0" err="1"/>
              <a:t>Heap</a:t>
            </a:r>
            <a:r>
              <a:rPr lang="es-ES" dirty="0"/>
              <a:t>: memoria dinámica, tamaño indefinido…</a:t>
            </a:r>
          </a:p>
        </p:txBody>
      </p:sp>
    </p:spTree>
    <p:extLst>
      <p:ext uri="{BB962C8B-B14F-4D97-AF65-F5344CB8AC3E}">
        <p14:creationId xmlns:p14="http://schemas.microsoft.com/office/powerpoint/2010/main" val="1855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2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D4C8C1-B787-9E4B-4347-36077687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12397"/>
              </p:ext>
            </p:extLst>
          </p:nvPr>
        </p:nvGraphicFramePr>
        <p:xfrm>
          <a:off x="690311" y="1580050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6E25EBC-B201-C430-336C-55AA53800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51538"/>
              </p:ext>
            </p:extLst>
          </p:nvPr>
        </p:nvGraphicFramePr>
        <p:xfrm>
          <a:off x="3286808" y="1580049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160FE5-3F37-E2CC-1C74-645265BDCCD4}"/>
              </a:ext>
            </a:extLst>
          </p:cNvPr>
          <p:cNvCxnSpPr/>
          <p:nvPr/>
        </p:nvCxnSpPr>
        <p:spPr>
          <a:xfrm>
            <a:off x="2461188" y="2416627"/>
            <a:ext cx="612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5A2DC5-A8B8-CB19-DA97-FE9BBBCFC1CD}"/>
              </a:ext>
            </a:extLst>
          </p:cNvPr>
          <p:cNvSpPr txBox="1"/>
          <p:nvPr/>
        </p:nvSpPr>
        <p:spPr>
          <a:xfrm>
            <a:off x="5066205" y="2155018"/>
            <a:ext cx="71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+=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5759838" y="2231962"/>
            <a:ext cx="47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997E6C8-452B-762A-1019-2D2539F4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89744" l="6953" r="92961">
                        <a14:foregroundMark x1="10386" y1="30342" x2="5494" y2="35897"/>
                        <a14:foregroundMark x1="5494" y1="35897" x2="6953" y2="61111"/>
                        <a14:foregroundMark x1="6953" y1="61111" x2="8326" y2="50427"/>
                        <a14:foregroundMark x1="88240" y1="34188" x2="92961" y2="46154"/>
                        <a14:foregroundMark x1="92961" y1="46154" x2="90987" y2="64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95" y="4441373"/>
            <a:ext cx="5730534" cy="1151026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D09DE0B-AB55-80B7-69FD-65491670F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683" l="7946" r="93068">
                        <a14:foregroundMark x1="27473" y1="18254" x2="48521" y2="23545"/>
                        <a14:foregroundMark x1="48521" y1="23545" x2="69653" y2="19312"/>
                        <a14:foregroundMark x1="69653" y1="19312" x2="85545" y2="20370"/>
                        <a14:foregroundMark x1="85545" y1="20370" x2="93153" y2="50794"/>
                        <a14:foregroundMark x1="93153" y1="50794" x2="90448" y2="77778"/>
                        <a14:foregroundMark x1="10566" y1="20899" x2="7946" y2="55026"/>
                        <a14:foregroundMark x1="7946" y1="55026" x2="8622" y2="81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71" y="1326833"/>
            <a:ext cx="5659719" cy="181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B527F1F-6E13-19E7-CC3A-E5C0E107B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8" b="94111" l="7439" r="93829">
                        <a14:foregroundMark x1="8284" y1="8444" x2="37954" y2="8111"/>
                        <a14:foregroundMark x1="37954" y1="8111" x2="86729" y2="9889"/>
                        <a14:foregroundMark x1="86729" y1="9889" x2="92308" y2="20333"/>
                        <a14:foregroundMark x1="92308" y1="20333" x2="89687" y2="79556"/>
                        <a14:foregroundMark x1="89687" y1="79556" x2="80135" y2="89444"/>
                        <a14:foregroundMark x1="80135" y1="89444" x2="13018" y2="88667"/>
                        <a14:foregroundMark x1="13018" y1="88667" x2="5241" y2="68222"/>
                        <a14:foregroundMark x1="5241" y1="68222" x2="5664" y2="19667"/>
                        <a14:foregroundMark x1="5664" y1="19667" x2="7439" y2="12667"/>
                        <a14:foregroundMark x1="7439" y1="12667" x2="9975" y2="21444"/>
                        <a14:foregroundMark x1="9975" y1="21444" x2="29755" y2="23556"/>
                        <a14:foregroundMark x1="29755" y1="23556" x2="36602" y2="33222"/>
                        <a14:foregroundMark x1="36602" y1="33222" x2="38039" y2="42444"/>
                        <a14:foregroundMark x1="38039" y1="42444" x2="57904" y2="35667"/>
                        <a14:foregroundMark x1="57904" y1="35667" x2="57143" y2="48889"/>
                        <a14:foregroundMark x1="57143" y1="48889" x2="70752" y2="52556"/>
                        <a14:foregroundMark x1="70752" y1="52556" x2="82502" y2="47778"/>
                        <a14:foregroundMark x1="82502" y1="47778" x2="79966" y2="71778"/>
                        <a14:foregroundMark x1="79966" y1="71778" x2="83686" y2="84111"/>
                        <a14:foregroundMark x1="41167" y1="7333" x2="57650" y2="6111"/>
                        <a14:foregroundMark x1="57650" y1="6111" x2="72358" y2="6778"/>
                        <a14:foregroundMark x1="72358" y1="6778" x2="73711" y2="6778"/>
                        <a14:foregroundMark x1="93660" y1="8222" x2="94590" y2="39111"/>
                        <a14:foregroundMark x1="94590" y1="39111" x2="93068" y2="74667"/>
                        <a14:foregroundMark x1="93068" y1="74667" x2="93829" y2="85778"/>
                        <a14:foregroundMark x1="93829" y1="85778" x2="92912" y2="92730"/>
                        <a14:backgroundMark x1="91801" y1="95000" x2="93745" y2="94667"/>
                        <a14:backgroundMark x1="92646" y1="94000" x2="93745" y2="94000"/>
                        <a14:backgroundMark x1="93238" y1="93667" x2="92561" y2="93444"/>
                        <a14:backgroundMark x1="92815" y1="93444" x2="92815" y2="93444"/>
                        <a14:backgroundMark x1="93407" y1="94111" x2="92561" y2="93444"/>
                        <a14:backgroundMark x1="93407" y1="94000" x2="92984" y2="93778"/>
                      </a14:backgroundRemoval>
                    </a14:imgEffect>
                  </a14:imgLayer>
                </a14:imgProps>
              </a:ext>
            </a:extLst>
          </a:blip>
          <a:srcRect l="6082" t="12891" r="39200" b="7227"/>
          <a:stretch/>
        </p:blipFill>
        <p:spPr>
          <a:xfrm>
            <a:off x="5879479" y="3330152"/>
            <a:ext cx="3059394" cy="33978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DB97253-2C26-68EF-9996-510CA17E05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0" t="10566" r="37392" b="7439"/>
          <a:stretch/>
        </p:blipFill>
        <p:spPr>
          <a:xfrm>
            <a:off x="9058514" y="3330152"/>
            <a:ext cx="3014349" cy="325154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6A7A0C-B784-9AC0-5526-6705B2718E20}"/>
              </a:ext>
            </a:extLst>
          </p:cNvPr>
          <p:cNvSpPr txBox="1"/>
          <p:nvPr/>
        </p:nvSpPr>
        <p:spPr>
          <a:xfrm>
            <a:off x="5785978" y="2965129"/>
            <a:ext cx="276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nativa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718CD6-E949-38FA-8A5D-9C77F3393428}"/>
              </a:ext>
            </a:extLst>
          </p:cNvPr>
          <p:cNvSpPr txBox="1"/>
          <p:nvPr/>
        </p:nvSpPr>
        <p:spPr>
          <a:xfrm>
            <a:off x="9058514" y="2965129"/>
            <a:ext cx="220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cruzada</a:t>
            </a:r>
          </a:p>
        </p:txBody>
      </p:sp>
    </p:spTree>
    <p:extLst>
      <p:ext uri="{BB962C8B-B14F-4D97-AF65-F5344CB8AC3E}">
        <p14:creationId xmlns:p14="http://schemas.microsoft.com/office/powerpoint/2010/main" val="212950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934"/>
            <a:ext cx="10353762" cy="970450"/>
          </a:xfrm>
        </p:spPr>
        <p:txBody>
          <a:bodyPr/>
          <a:lstStyle/>
          <a:p>
            <a:r>
              <a:rPr lang="es-ES" dirty="0"/>
              <a:t>TAREA 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9798234" y="5459615"/>
            <a:ext cx="113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Binario</a:t>
            </a:r>
          </a:p>
          <a:p>
            <a:r>
              <a:rPr lang="es-ES" dirty="0"/>
              <a:t>estático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170D022-C3B3-630D-D945-163D999E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47" y="1520730"/>
            <a:ext cx="4669026" cy="1599901"/>
          </a:xfrm>
          <a:prstGeom prst="rect">
            <a:avLst/>
          </a:prstGeom>
        </p:spPr>
      </p:pic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DFFB27D-E87C-07B2-6692-3F134344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96" y="3865220"/>
            <a:ext cx="7590363" cy="1276366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AD1DB1F-5261-7DAF-048B-85095D3E9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4"/>
          <a:stretch/>
        </p:blipFill>
        <p:spPr bwMode="auto">
          <a:xfrm>
            <a:off x="1051097" y="5409441"/>
            <a:ext cx="7664360" cy="92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9601245" y="1867752"/>
            <a:ext cx="143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size</a:t>
            </a:r>
            <a:r>
              <a:rPr lang="es-ES" dirty="0"/>
              <a:t> &amp; </a:t>
            </a:r>
            <a:r>
              <a:rPr lang="es-ES" dirty="0" err="1"/>
              <a:t>strip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9384747" y="4259286"/>
            <a:ext cx="18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Binario con enlace dinámico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0041E-C55D-34FD-2328-701F99DB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2" b="-1"/>
          <a:stretch/>
        </p:blipFill>
        <p:spPr bwMode="auto">
          <a:xfrm>
            <a:off x="1051095" y="3347330"/>
            <a:ext cx="7590363" cy="163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9127644" y="3120631"/>
            <a:ext cx="24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 a</a:t>
            </a:r>
          </a:p>
          <a:p>
            <a:pPr algn="ctr"/>
            <a:r>
              <a:rPr lang="es-ES" dirty="0"/>
              <a:t> diferentes formatos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04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934"/>
            <a:ext cx="10353762" cy="970450"/>
          </a:xfrm>
        </p:spPr>
        <p:txBody>
          <a:bodyPr/>
          <a:lstStyle/>
          <a:p>
            <a:r>
              <a:rPr lang="es-ES" dirty="0"/>
              <a:t>TAREA 3</a:t>
            </a:r>
          </a:p>
        </p:txBody>
      </p:sp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7696560" y="1595760"/>
            <a:ext cx="357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 de memoria</a:t>
            </a:r>
          </a:p>
          <a:p>
            <a:pPr algn="ctr"/>
            <a:r>
              <a:rPr lang="es-ES" dirty="0"/>
              <a:t>y espacio ocupado de las funciones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8734200" y="5339736"/>
            <a:ext cx="205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objdump</a:t>
            </a:r>
            <a:r>
              <a:rPr lang="es-ES" dirty="0"/>
              <a:t> VS </a:t>
            </a:r>
            <a:r>
              <a:rPr lang="es-ES" dirty="0" err="1"/>
              <a:t>gcc</a:t>
            </a:r>
            <a:r>
              <a:rPr lang="es-ES" dirty="0"/>
              <a:t> -s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8313611" y="3294291"/>
            <a:ext cx="24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Sección .</a:t>
            </a:r>
            <a:r>
              <a:rPr lang="es-ES" dirty="0" err="1"/>
              <a:t>text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ABA8A-CCF7-87E3-6319-5A2294AB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702897"/>
            <a:ext cx="5906324" cy="1924319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71A801E-5497-782B-5B39-C812DA93A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4"/>
          <a:stretch/>
        </p:blipFill>
        <p:spPr bwMode="auto">
          <a:xfrm>
            <a:off x="902891" y="1460426"/>
            <a:ext cx="5906324" cy="1102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26799F4-9D29-A646-930B-3F4601B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6" y="4749615"/>
            <a:ext cx="6051437" cy="20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6855C8-5802-BD64-2126-2C44F5D1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815" l="6029" r="95177">
                        <a14:foregroundMark x1="11680" y1="25309" x2="6029" y2="58333"/>
                        <a14:foregroundMark x1="6029" y1="58333" x2="12434" y2="72531"/>
                        <a14:foregroundMark x1="85079" y1="22222" x2="92087" y2="54012"/>
                        <a14:foregroundMark x1="92087" y1="54012" x2="87415" y2="73148"/>
                        <a14:foregroundMark x1="95177" y1="27160" x2="95177" y2="5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02" y="2277672"/>
            <a:ext cx="10133884" cy="2473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895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5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C1C83BE-CF75-3FDC-8E36-625A9B0BFAFB}"/>
              </a:ext>
            </a:extLst>
          </p:cNvPr>
          <p:cNvSpPr txBox="1"/>
          <p:nvPr/>
        </p:nvSpPr>
        <p:spPr>
          <a:xfrm>
            <a:off x="7264501" y="2108667"/>
            <a:ext cx="583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Programas compilados en</a:t>
            </a:r>
          </a:p>
          <a:p>
            <a:pPr algn="ctr"/>
            <a:r>
              <a:rPr lang="es-ES" dirty="0"/>
              <a:t> distintas arquitecturas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C769885-A67E-D13E-9849-D95D7409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5072" b="-1"/>
          <a:stretch/>
        </p:blipFill>
        <p:spPr bwMode="auto">
          <a:xfrm>
            <a:off x="783865" y="1719002"/>
            <a:ext cx="7173137" cy="1360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BB1ED-E08B-76A2-BEFA-77AE25E5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" b="1"/>
          <a:stretch/>
        </p:blipFill>
        <p:spPr bwMode="auto">
          <a:xfrm>
            <a:off x="783865" y="3551931"/>
            <a:ext cx="7173137" cy="790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8903855" y="3750892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Ejecución con QEMU</a:t>
            </a:r>
          </a:p>
          <a:p>
            <a:pPr algn="ctr"/>
            <a:r>
              <a:rPr lang="es-ES" dirty="0"/>
              <a:t>de binarios estáticos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A175D-2D35-90B1-A01F-9B3A74A91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6" b="-1"/>
          <a:stretch/>
        </p:blipFill>
        <p:spPr bwMode="auto">
          <a:xfrm>
            <a:off x="839284" y="5096212"/>
            <a:ext cx="7173136" cy="264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82562-683D-DAD2-FCEE-5BCCA15E8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56"/>
          <a:stretch/>
        </p:blipFill>
        <p:spPr bwMode="auto">
          <a:xfrm>
            <a:off x="783866" y="5605979"/>
            <a:ext cx="7173136" cy="27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59273" y="5096212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Enlace bibliotecas compartidas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91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C1C83BE-CF75-3FDC-8E36-625A9B0BFAFB}"/>
              </a:ext>
            </a:extLst>
          </p:cNvPr>
          <p:cNvSpPr txBox="1"/>
          <p:nvPr/>
        </p:nvSpPr>
        <p:spPr>
          <a:xfrm>
            <a:off x="9318150" y="1360490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Arquitectura ARM 32 bits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8765310" y="3658560"/>
            <a:ext cx="2947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</a:t>
            </a:r>
          </a:p>
          <a:p>
            <a:pPr algn="ctr"/>
            <a:r>
              <a:rPr lang="es-ES" dirty="0"/>
              <a:t>virtuales de</a:t>
            </a:r>
          </a:p>
          <a:p>
            <a:pPr algn="ctr"/>
            <a:r>
              <a:rPr lang="es-ES" dirty="0"/>
              <a:t>los blobs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77746" y="4951221"/>
            <a:ext cx="294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780AE-9F7F-E8F2-EC50-85616246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6"/>
          <a:stretch/>
        </p:blipFill>
        <p:spPr bwMode="auto">
          <a:xfrm>
            <a:off x="645940" y="1580050"/>
            <a:ext cx="7685874" cy="37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208139-1D0E-830E-921F-B8FA52F0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7"/>
          <a:stretch/>
        </p:blipFill>
        <p:spPr bwMode="auto">
          <a:xfrm>
            <a:off x="645939" y="2099154"/>
            <a:ext cx="7768387" cy="4375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419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4433456" y="2254159"/>
            <a:ext cx="29470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comienzo</a:t>
            </a:r>
            <a:endParaRPr lang="es-ES" sz="1200" dirty="0"/>
          </a:p>
          <a:p>
            <a:pPr algn="ctr"/>
            <a:r>
              <a:rPr lang="es-ES" sz="1600" dirty="0"/>
              <a:t>de sección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77746" y="4951221"/>
            <a:ext cx="294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2D6B7-06F1-E223-B261-F0A283DC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/>
          <a:stretch/>
        </p:blipFill>
        <p:spPr bwMode="auto">
          <a:xfrm>
            <a:off x="805715" y="1573122"/>
            <a:ext cx="10526008" cy="72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11">
            <a:extLst>
              <a:ext uri="{FF2B5EF4-FFF2-40B4-BE49-F238E27FC236}">
                <a16:creationId xmlns:a16="http://schemas.microsoft.com/office/drawing/2014/main" id="{CB27D84B-CA31-1031-8637-DE8E484B7B9C}"/>
              </a:ext>
            </a:extLst>
          </p:cNvPr>
          <p:cNvSpPr txBox="1"/>
          <p:nvPr/>
        </p:nvSpPr>
        <p:spPr>
          <a:xfrm>
            <a:off x="5753301" y="2254159"/>
            <a:ext cx="29470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offset</a:t>
            </a:r>
            <a:endParaRPr lang="es-ES" sz="1200" dirty="0"/>
          </a:p>
          <a:p>
            <a:pPr algn="ctr"/>
            <a:r>
              <a:rPr lang="es-ES" sz="1600" dirty="0"/>
              <a:t>sección</a:t>
            </a:r>
            <a:endParaRPr lang="es-ES" sz="12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832BED-68CB-8AF3-8570-E1668CF0A11A}"/>
              </a:ext>
            </a:extLst>
          </p:cNvPr>
          <p:cNvSpPr txBox="1"/>
          <p:nvPr/>
        </p:nvSpPr>
        <p:spPr>
          <a:xfrm>
            <a:off x="398780" y="3185362"/>
            <a:ext cx="11339878" cy="132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Dirección física blob = (dirección blob en sección – dirección comienzo sección) + offset sección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4AAF9-D5C1-5BB3-34CF-3DD92E6C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62" y="3637536"/>
            <a:ext cx="9147888" cy="741721"/>
          </a:xfrm>
          <a:prstGeom prst="rect">
            <a:avLst/>
          </a:prstGeom>
        </p:spPr>
      </p:pic>
      <p:pic>
        <p:nvPicPr>
          <p:cNvPr id="15" name="Picture 14" descr="A computer screen with text&#10;&#10;Description automatically generated">
            <a:extLst>
              <a:ext uri="{FF2B5EF4-FFF2-40B4-BE49-F238E27FC236}">
                <a16:creationId xmlns:a16="http://schemas.microsoft.com/office/drawing/2014/main" id="{EA045692-686C-89E2-C2D9-87E1F3D73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8" b="5506"/>
          <a:stretch/>
        </p:blipFill>
        <p:spPr bwMode="auto">
          <a:xfrm>
            <a:off x="913795" y="4774647"/>
            <a:ext cx="8144289" cy="1182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9447366" y="4774647"/>
            <a:ext cx="184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endParaRPr lang="es-ES" dirty="0"/>
          </a:p>
          <a:p>
            <a:pPr algn="ctr"/>
            <a:r>
              <a:rPr lang="es-ES" dirty="0"/>
              <a:t>para copiar bloques de datos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9502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227</TotalTime>
  <Words>286</Words>
  <Application>Microsoft Office PowerPoint</Application>
  <PresentationFormat>Panorámica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Calisto MT</vt:lpstr>
      <vt:lpstr>Wingdings 2</vt:lpstr>
      <vt:lpstr>Pizarra</vt:lpstr>
      <vt:lpstr>Entrenamiento con el toolchain de GNU  y QEMU para sistemas empotrados</vt:lpstr>
      <vt:lpstr>TAREA 1</vt:lpstr>
      <vt:lpstr>TAREA 2</vt:lpstr>
      <vt:lpstr>TAREA 3</vt:lpstr>
      <vt:lpstr>TAREA 3</vt:lpstr>
      <vt:lpstr>TAREA 4</vt:lpstr>
      <vt:lpstr>TAREA 5</vt:lpstr>
      <vt:lpstr>TAREA 6</vt:lpstr>
      <vt:lpstr>TAREA 6</vt:lpstr>
      <vt:lpstr>TAREA 6</vt:lpstr>
      <vt:lpstr>TAREA 6</vt:lpstr>
      <vt:lpstr>TAREA 6</vt:lpstr>
      <vt:lpstr>TAREA 7</vt:lpstr>
      <vt:lpstr>TAREA 7</vt:lpstr>
      <vt:lpstr>GRACIAS POR 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Entrenamiento con el toolchain de GNU  y QEMU para sistemas empotrados</dc:title>
  <dc:creator>Lucas Serrano</dc:creator>
  <cp:lastModifiedBy>Lucas Serrano</cp:lastModifiedBy>
  <cp:revision>24</cp:revision>
  <dcterms:created xsi:type="dcterms:W3CDTF">2023-10-26T09:56:22Z</dcterms:created>
  <dcterms:modified xsi:type="dcterms:W3CDTF">2023-10-28T16:24:13Z</dcterms:modified>
</cp:coreProperties>
</file>